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0" r:id="rId3"/>
    <p:sldId id="258" r:id="rId4"/>
    <p:sldId id="269" r:id="rId5"/>
    <p:sldId id="268" r:id="rId6"/>
    <p:sldId id="267" r:id="rId7"/>
    <p:sldId id="263" r:id="rId8"/>
  </p:sldIdLst>
  <p:sldSz cx="9144000" cy="6858000" type="screen4x3"/>
  <p:notesSz cx="6792913" cy="99250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CC976F76-EC9A-48FD-BCE0-766BE7A1F841}">
          <p14:sldIdLst>
            <p14:sldId id="256"/>
            <p14:sldId id="270"/>
            <p14:sldId id="258"/>
            <p14:sldId id="269"/>
            <p14:sldId id="268"/>
            <p14:sldId id="267"/>
            <p14:sldId id="263"/>
          </p14:sldIdLst>
        </p14:section>
        <p14:section name="Başlıksız Bölüm" id="{4E9A3FC9-54EF-4201-AC92-9B0AECA2CD7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7266" autoAdjust="0"/>
  </p:normalViewPr>
  <p:slideViewPr>
    <p:cSldViewPr>
      <p:cViewPr varScale="1">
        <p:scale>
          <a:sx n="87" d="100"/>
          <a:sy n="87" d="100"/>
        </p:scale>
        <p:origin x="14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17.06.2025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alite.yildiz.edu.t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lite.yildiz.edu.tr/" TargetMode="Externa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1656184"/>
          </a:xfrm>
        </p:spPr>
        <p:txBody>
          <a:bodyPr/>
          <a:lstStyle/>
          <a:p>
            <a:pPr algn="ctr"/>
            <a:r>
              <a:rPr lang="tr-TR" b="1" dirty="0" smtClean="0"/>
              <a:t>STAJ İŞLEMLERİ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708920"/>
            <a:ext cx="6400800" cy="2448272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chemeClr val="tx1"/>
                </a:solidFill>
              </a:rPr>
              <a:t>STAJ YAPACAK ÖĞRENCİLERİMİZ AŞAĞIDA BELİRTİLEN ADIMLARI TAKİP EDEREK STAJ İŞLEMLERİNE BAŞLAYABİLİRLER.</a:t>
            </a:r>
          </a:p>
          <a:p>
            <a:pPr algn="ctr"/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73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4968552"/>
          </a:xfrm>
        </p:spPr>
        <p:txBody>
          <a:bodyPr>
            <a:normAutofit fontScale="90000"/>
          </a:bodyPr>
          <a:lstStyle/>
          <a:p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>
                <a:solidFill>
                  <a:srgbClr val="04617B"/>
                </a:solidFill>
              </a:rPr>
              <a:t/>
            </a:r>
            <a:br>
              <a:rPr lang="tr-TR" sz="2800" b="1" dirty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>
                <a:solidFill>
                  <a:srgbClr val="04617B"/>
                </a:solidFill>
              </a:rPr>
              <a:t/>
            </a:r>
            <a:br>
              <a:rPr lang="tr-TR" sz="2800" b="1" dirty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>
                <a:solidFill>
                  <a:srgbClr val="04617B"/>
                </a:solidFill>
              </a:rPr>
              <a:t/>
            </a:r>
            <a:br>
              <a:rPr lang="tr-TR" sz="2800" b="1" dirty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>
                <a:solidFill>
                  <a:srgbClr val="04617B"/>
                </a:solidFill>
              </a:rPr>
              <a:t/>
            </a:r>
            <a:br>
              <a:rPr lang="tr-TR" sz="2800" b="1" dirty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>
                <a:solidFill>
                  <a:srgbClr val="04617B"/>
                </a:solidFill>
              </a:rPr>
              <a:t/>
            </a:r>
            <a:br>
              <a:rPr lang="tr-TR" sz="2800" b="1" dirty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>
                <a:solidFill>
                  <a:srgbClr val="04617B"/>
                </a:solidFill>
              </a:rPr>
              <a:t/>
            </a:r>
            <a:br>
              <a:rPr lang="tr-TR" sz="2800" b="1" dirty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>
                <a:solidFill>
                  <a:srgbClr val="04617B"/>
                </a:solidFill>
              </a:rPr>
              <a:t/>
            </a:r>
            <a:br>
              <a:rPr lang="tr-TR" sz="2800" b="1" dirty="0">
                <a:solidFill>
                  <a:srgbClr val="04617B"/>
                </a:solidFill>
              </a:rPr>
            </a:br>
            <a:r>
              <a:rPr lang="tr-TR" sz="2800" b="1" dirty="0" smtClean="0">
                <a:solidFill>
                  <a:srgbClr val="04617B"/>
                </a:solidFill>
              </a:rPr>
              <a:t/>
            </a:r>
            <a:br>
              <a:rPr lang="tr-TR" sz="2800" b="1" dirty="0" smtClean="0">
                <a:solidFill>
                  <a:srgbClr val="04617B"/>
                </a:solidFill>
              </a:rPr>
            </a:br>
            <a:r>
              <a:rPr lang="tr-TR" sz="2800" b="1" dirty="0">
                <a:solidFill>
                  <a:srgbClr val="04617B"/>
                </a:solidFill>
              </a:rPr>
              <a:t/>
            </a:r>
            <a:br>
              <a:rPr lang="tr-TR" sz="2800" b="1" dirty="0">
                <a:solidFill>
                  <a:srgbClr val="04617B"/>
                </a:solidFill>
              </a:rPr>
            </a:br>
            <a:r>
              <a:rPr lang="tr-TR" sz="2600" dirty="0" smtClean="0">
                <a:solidFill>
                  <a:srgbClr val="04617B"/>
                </a:solidFill>
              </a:rPr>
              <a:t/>
            </a:r>
            <a:br>
              <a:rPr lang="tr-TR" sz="2600" dirty="0" smtClean="0">
                <a:solidFill>
                  <a:srgbClr val="04617B"/>
                </a:solidFill>
              </a:rPr>
            </a:br>
            <a:r>
              <a:rPr lang="tr-TR" sz="2600" b="1" dirty="0">
                <a:solidFill>
                  <a:srgbClr val="04617B"/>
                </a:solidFill>
              </a:rPr>
              <a:t>1.ADIM: </a:t>
            </a:r>
            <a:r>
              <a:rPr lang="tr-TR" sz="2600" u="sng" dirty="0">
                <a:solidFill>
                  <a:srgbClr val="04617B"/>
                </a:solidFill>
                <a:hlinkClick r:id="rId2"/>
              </a:rPr>
              <a:t>www.kalite.yildiz.edu.tr</a:t>
            </a:r>
            <a:r>
              <a:rPr lang="tr-TR" sz="2600" dirty="0">
                <a:solidFill>
                  <a:srgbClr val="04617B"/>
                </a:solidFill>
              </a:rPr>
              <a:t> ADRESİNDE FORMLAR KISMINDAN ALINMALI; </a:t>
            </a:r>
            <a:r>
              <a:rPr lang="tr-TR" sz="2600" dirty="0" smtClean="0">
                <a:solidFill>
                  <a:srgbClr val="04617B"/>
                </a:solidFill>
              </a:rPr>
              <a:t/>
            </a:r>
            <a:br>
              <a:rPr lang="tr-TR" sz="2600" dirty="0" smtClean="0">
                <a:solidFill>
                  <a:srgbClr val="04617B"/>
                </a:solidFill>
              </a:rPr>
            </a:br>
            <a:r>
              <a:rPr lang="tr-TR" sz="2600" u="sng" dirty="0" smtClean="0">
                <a:solidFill>
                  <a:srgbClr val="04617B"/>
                </a:solidFill>
              </a:rPr>
              <a:t>FR-1877 YTÜ Staj Başvuru Formu </a:t>
            </a:r>
            <a:r>
              <a:rPr lang="tr-TR" sz="2600" dirty="0" smtClean="0">
                <a:solidFill>
                  <a:srgbClr val="04617B"/>
                </a:solidFill>
              </a:rPr>
              <a:t>(3 ADET)</a:t>
            </a:r>
            <a:br>
              <a:rPr lang="tr-TR" sz="2600" dirty="0" smtClean="0">
                <a:solidFill>
                  <a:srgbClr val="04617B"/>
                </a:solidFill>
              </a:rPr>
            </a:br>
            <a:r>
              <a:rPr lang="tr-TR" sz="2600" dirty="0" smtClean="0">
                <a:solidFill>
                  <a:srgbClr val="04617B"/>
                </a:solidFill>
              </a:rPr>
              <a:t>        </a:t>
            </a:r>
            <a:br>
              <a:rPr lang="tr-TR" sz="2600" dirty="0" smtClean="0">
                <a:solidFill>
                  <a:srgbClr val="04617B"/>
                </a:solidFill>
              </a:rPr>
            </a:br>
            <a:r>
              <a:rPr lang="tr-TR" sz="2600" u="sng" dirty="0" smtClean="0">
                <a:solidFill>
                  <a:srgbClr val="04617B"/>
                </a:solidFill>
              </a:rPr>
              <a:t> FR-878  STAJ YERİ KABUL YAZISI FORMU </a:t>
            </a:r>
            <a:r>
              <a:rPr lang="tr-TR" sz="2600" dirty="0" smtClean="0">
                <a:solidFill>
                  <a:srgbClr val="04617B"/>
                </a:solidFill>
              </a:rPr>
              <a:t>(1 ADET)</a:t>
            </a:r>
            <a:br>
              <a:rPr lang="tr-TR" sz="2600" dirty="0" smtClean="0">
                <a:solidFill>
                  <a:srgbClr val="04617B"/>
                </a:solidFill>
              </a:rPr>
            </a:br>
            <a:r>
              <a:rPr lang="tr-TR" sz="2600" dirty="0" smtClean="0">
                <a:solidFill>
                  <a:srgbClr val="04617B"/>
                </a:solidFill>
              </a:rPr>
              <a:t> </a:t>
            </a:r>
            <a:r>
              <a:rPr lang="tr-TR" sz="2600" u="sng" dirty="0" smtClean="0">
                <a:solidFill>
                  <a:srgbClr val="04617B"/>
                </a:solidFill>
              </a:rPr>
              <a:t/>
            </a:r>
            <a:br>
              <a:rPr lang="tr-TR" sz="2600" u="sng" dirty="0" smtClean="0">
                <a:solidFill>
                  <a:srgbClr val="04617B"/>
                </a:solidFill>
              </a:rPr>
            </a:br>
            <a:r>
              <a:rPr lang="tr-TR" sz="2600" u="sng" dirty="0" smtClean="0">
                <a:solidFill>
                  <a:srgbClr val="04617B"/>
                </a:solidFill>
              </a:rPr>
              <a:t>FR-1492  STAJ SİCİL FORMU </a:t>
            </a:r>
            <a:r>
              <a:rPr lang="tr-TR" sz="2600" dirty="0" smtClean="0">
                <a:solidFill>
                  <a:srgbClr val="04617B"/>
                </a:solidFill>
              </a:rPr>
              <a:t>(1 ADET)</a:t>
            </a:r>
            <a:br>
              <a:rPr lang="tr-TR" sz="2600" dirty="0" smtClean="0">
                <a:solidFill>
                  <a:srgbClr val="04617B"/>
                </a:solidFill>
              </a:rPr>
            </a:br>
            <a:r>
              <a:rPr lang="tr-TR" sz="2600" dirty="0" smtClean="0">
                <a:solidFill>
                  <a:srgbClr val="04617B"/>
                </a:solidFill>
              </a:rPr>
              <a:t/>
            </a:r>
            <a:br>
              <a:rPr lang="tr-TR" sz="2600" dirty="0" smtClean="0">
                <a:solidFill>
                  <a:srgbClr val="04617B"/>
                </a:solidFill>
              </a:rPr>
            </a:br>
            <a:r>
              <a:rPr lang="tr-TR" sz="2700" dirty="0"/>
              <a:t>FR-1936</a:t>
            </a:r>
            <a:r>
              <a:rPr lang="tr-TR" sz="2600" u="sng" dirty="0" smtClean="0">
                <a:solidFill>
                  <a:srgbClr val="04617B"/>
                </a:solidFill>
              </a:rPr>
              <a:t> Staj ÜCRETLERİ İŞSİZLİK FONU KATKISI BİLGİ </a:t>
            </a:r>
            <a:r>
              <a:rPr lang="tr-TR" sz="2600" i="1" u="sng" dirty="0" smtClean="0">
                <a:solidFill>
                  <a:srgbClr val="04617B"/>
                </a:solidFill>
              </a:rPr>
              <a:t>FORMU </a:t>
            </a:r>
            <a:br>
              <a:rPr lang="tr-TR" sz="2600" i="1" u="sng" dirty="0" smtClean="0">
                <a:solidFill>
                  <a:srgbClr val="04617B"/>
                </a:solidFill>
              </a:rPr>
            </a:br>
            <a:r>
              <a:rPr lang="tr-TR" sz="2600" i="1" u="sng" dirty="0" smtClean="0">
                <a:solidFill>
                  <a:srgbClr val="04617B"/>
                </a:solidFill>
              </a:rPr>
              <a:t>                                                                                                                       </a:t>
            </a:r>
            <a:r>
              <a:rPr lang="tr-TR" sz="2200" i="1" dirty="0" smtClean="0"/>
              <a:t>SGK </a:t>
            </a:r>
            <a:r>
              <a:rPr lang="tr-TR" sz="2200" i="1" dirty="0"/>
              <a:t>SPAS </a:t>
            </a:r>
            <a:r>
              <a:rPr lang="tr-TR" sz="2200" i="1" dirty="0" err="1"/>
              <a:t>Müstehaklık</a:t>
            </a:r>
            <a:r>
              <a:rPr lang="tr-TR" sz="2200" i="1" dirty="0"/>
              <a:t> Belgesi (Öğrenci ) (E-devlet SPAS </a:t>
            </a:r>
            <a:r>
              <a:rPr lang="tr-TR" sz="2200" i="1" dirty="0" err="1"/>
              <a:t>Müstehaklık</a:t>
            </a:r>
            <a:r>
              <a:rPr lang="tr-TR" sz="2200" i="1" dirty="0"/>
              <a:t> Sorgulama Kısmından </a:t>
            </a:r>
            <a:r>
              <a:rPr lang="tr-TR" sz="2200" i="1" dirty="0" smtClean="0"/>
              <a:t>Alınacak)</a:t>
            </a:r>
            <a:r>
              <a:rPr lang="tr-TR" dirty="0"/>
              <a:t/>
            </a:r>
            <a:br>
              <a:rPr lang="tr-TR" dirty="0"/>
            </a:br>
            <a:r>
              <a:rPr lang="tr-TR" sz="2600" dirty="0" smtClean="0">
                <a:solidFill>
                  <a:srgbClr val="04617B"/>
                </a:solidFill>
              </a:rPr>
              <a:t/>
            </a:r>
            <a:br>
              <a:rPr lang="tr-TR" sz="2600" dirty="0" smtClean="0">
                <a:solidFill>
                  <a:srgbClr val="04617B"/>
                </a:solidFill>
              </a:rPr>
            </a:br>
            <a:r>
              <a:rPr lang="tr-TR" sz="2600" dirty="0" smtClean="0">
                <a:solidFill>
                  <a:srgbClr val="04617B"/>
                </a:solidFill>
              </a:rPr>
              <a:t>TAKVİM</a:t>
            </a:r>
            <a:r>
              <a:rPr lang="tr-TR" sz="2600" u="sng" dirty="0" smtClean="0">
                <a:solidFill>
                  <a:srgbClr val="04617B"/>
                </a:solidFill>
              </a:rPr>
              <a:t/>
            </a:r>
            <a:br>
              <a:rPr lang="tr-TR" sz="2600" u="sng" dirty="0" smtClean="0">
                <a:solidFill>
                  <a:srgbClr val="04617B"/>
                </a:solidFill>
              </a:rPr>
            </a:br>
            <a:r>
              <a:rPr lang="tr-TR" sz="2600" u="sng" dirty="0" smtClean="0">
                <a:solidFill>
                  <a:srgbClr val="04617B"/>
                </a:solidFill>
              </a:rPr>
              <a:t/>
            </a:r>
            <a:br>
              <a:rPr lang="tr-TR" sz="2600" u="sng" dirty="0" smtClean="0">
                <a:solidFill>
                  <a:srgbClr val="04617B"/>
                </a:solidFill>
              </a:rPr>
            </a:br>
            <a:r>
              <a:rPr lang="tr-TR" sz="2400" dirty="0" smtClean="0">
                <a:solidFill>
                  <a:srgbClr val="04617B"/>
                </a:solidFill>
              </a:rPr>
              <a:t>STAJ </a:t>
            </a:r>
            <a:r>
              <a:rPr lang="tr-TR" sz="2400" dirty="0">
                <a:solidFill>
                  <a:srgbClr val="04617B"/>
                </a:solidFill>
              </a:rPr>
              <a:t>BAŞLAMA TARİHİNDEN </a:t>
            </a:r>
            <a:r>
              <a:rPr lang="tr-TR" sz="2400" dirty="0" smtClean="0">
                <a:solidFill>
                  <a:srgbClr val="04617B"/>
                </a:solidFill>
              </a:rPr>
              <a:t>1 AY ÖNCE VEYA  SON 10 </a:t>
            </a:r>
            <a:r>
              <a:rPr lang="tr-TR" sz="2400" dirty="0">
                <a:solidFill>
                  <a:srgbClr val="04617B"/>
                </a:solidFill>
              </a:rPr>
              <a:t>GÜN </a:t>
            </a:r>
            <a:r>
              <a:rPr lang="tr-TR" sz="2400" dirty="0" smtClean="0">
                <a:solidFill>
                  <a:srgbClr val="04617B"/>
                </a:solidFill>
              </a:rPr>
              <a:t>KALANA KADAR BAŞVURU </a:t>
            </a:r>
            <a:r>
              <a:rPr lang="tr-TR" sz="2400" dirty="0">
                <a:solidFill>
                  <a:srgbClr val="04617B"/>
                </a:solidFill>
              </a:rPr>
              <a:t>YAPILIP SİGORTA GİRİŞİ </a:t>
            </a:r>
            <a:r>
              <a:rPr lang="tr-TR" sz="2400" dirty="0" smtClean="0">
                <a:solidFill>
                  <a:srgbClr val="04617B"/>
                </a:solidFill>
              </a:rPr>
              <a:t>YAPILMALI</a:t>
            </a:r>
            <a:br>
              <a:rPr lang="tr-TR" sz="2400" dirty="0" smtClean="0">
                <a:solidFill>
                  <a:srgbClr val="04617B"/>
                </a:solidFill>
              </a:rPr>
            </a:br>
            <a:endParaRPr lang="tr-TR" sz="2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6021288"/>
            <a:ext cx="8229600" cy="28803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r-TR" dirty="0" smtClean="0"/>
              <a:t>NOT:  FORMLAR İNŞAAT MÜHENDİSLİĞİ  BÖLÜMÜ WEB SAYFASINDAN  ÖĞRENCİLER SEKMESİ  STAJ KISMINDAN  DA ALINABİLİR.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176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363272" cy="3024336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>2.ADIM:</a:t>
            </a:r>
            <a:r>
              <a:rPr lang="tr-TR" sz="2800" u="sng" dirty="0">
                <a:solidFill>
                  <a:srgbClr val="04617B"/>
                </a:solidFill>
                <a:hlinkClick r:id="rId3"/>
              </a:rPr>
              <a:t> www.kalite.yildiz.edu.tr</a:t>
            </a:r>
            <a:r>
              <a:rPr lang="tr-TR" sz="2800" dirty="0">
                <a:solidFill>
                  <a:srgbClr val="04617B"/>
                </a:solidFill>
              </a:rPr>
              <a:t> </a:t>
            </a:r>
            <a:r>
              <a:rPr lang="tr-TR" sz="2800" dirty="0" smtClean="0">
                <a:solidFill>
                  <a:srgbClr val="04617B"/>
                </a:solidFill>
              </a:rPr>
              <a:t>ADRESİNDEN ALINAN</a:t>
            </a:r>
            <a:r>
              <a:rPr lang="tr-TR" sz="2800" b="1" dirty="0" smtClean="0"/>
              <a:t> </a:t>
            </a:r>
            <a:br>
              <a:rPr lang="tr-TR" sz="2800" b="1" dirty="0" smtClean="0"/>
            </a:br>
            <a:r>
              <a:rPr lang="tr-TR" sz="2400" u="sng" dirty="0" smtClean="0"/>
              <a:t>FR-1877 </a:t>
            </a:r>
            <a:r>
              <a:rPr lang="tr-TR" sz="2400" u="sng" dirty="0"/>
              <a:t>YTÜ </a:t>
            </a:r>
            <a:r>
              <a:rPr lang="tr-TR" sz="2400" u="sng" dirty="0" smtClean="0"/>
              <a:t>Staj Başvuru Formu</a:t>
            </a:r>
            <a:r>
              <a:rPr lang="tr-TR" sz="2400" dirty="0" smtClean="0"/>
              <a:t>(3 </a:t>
            </a:r>
            <a:r>
              <a:rPr lang="tr-TR" sz="2400" dirty="0"/>
              <a:t>ADET) </a:t>
            </a:r>
            <a:r>
              <a:rPr lang="tr-TR" sz="2400" dirty="0" smtClean="0"/>
              <a:t>       </a:t>
            </a:r>
            <a:r>
              <a:rPr lang="tr-TR" sz="2400" u="sng" dirty="0" smtClean="0"/>
              <a:t> </a:t>
            </a:r>
            <a:br>
              <a:rPr lang="tr-TR" sz="2400" u="sng" dirty="0" smtClean="0"/>
            </a:br>
            <a:r>
              <a:rPr lang="tr-TR" sz="2400" u="sng" dirty="0" smtClean="0"/>
              <a:t>FR-878  STAJ YERİ KABUL YAZISI FORMU (1 ADET) </a:t>
            </a:r>
            <a:r>
              <a:rPr lang="tr-TR" sz="2800" u="sng" dirty="0" smtClean="0"/>
              <a:t/>
            </a:r>
            <a:br>
              <a:rPr lang="tr-TR" sz="2800" u="sng" dirty="0" smtClean="0"/>
            </a:br>
            <a:r>
              <a:rPr lang="tr-TR" sz="2000" u="sng" dirty="0" smtClean="0">
                <a:solidFill>
                  <a:srgbClr val="04617B"/>
                </a:solidFill>
              </a:rPr>
              <a:t>FR-1936 STAJ </a:t>
            </a:r>
            <a:r>
              <a:rPr lang="tr-TR" sz="2000" u="sng" dirty="0">
                <a:solidFill>
                  <a:srgbClr val="04617B"/>
                </a:solidFill>
              </a:rPr>
              <a:t>ÜCRETLERİ İŞSİZLİK FONU KATKISI BİLGİ </a:t>
            </a:r>
            <a:r>
              <a:rPr lang="tr-TR" sz="2000" u="sng" dirty="0" smtClean="0">
                <a:solidFill>
                  <a:srgbClr val="04617B"/>
                </a:solidFill>
              </a:rPr>
              <a:t>FORMU (1 Adet)</a:t>
            </a:r>
            <a:r>
              <a:rPr lang="tr-TR" sz="2800" u="sng" dirty="0"/>
              <a:t/>
            </a:r>
            <a:br>
              <a:rPr lang="tr-TR" sz="2800" u="sng" dirty="0"/>
            </a:br>
            <a:r>
              <a:rPr lang="tr-TR" sz="2800" u="sng" dirty="0" smtClean="0"/>
              <a:t>FİRMAYA  GİDİLİP BİLGİLER DOLDURULUP ONAYLANMALI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891445"/>
              </p:ext>
            </p:extLst>
          </p:nvPr>
        </p:nvGraphicFramePr>
        <p:xfrm>
          <a:off x="395537" y="3140968"/>
          <a:ext cx="2736303" cy="3456384"/>
        </p:xfrm>
        <a:graphic>
          <a:graphicData uri="http://schemas.openxmlformats.org/drawingml/2006/table">
            <a:tbl>
              <a:tblPr/>
              <a:tblGrid>
                <a:gridCol w="2736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56384">
                <a:tc>
                  <a:txBody>
                    <a:bodyPr/>
                    <a:lstStyle/>
                    <a:p>
                      <a:pPr lvl="1"/>
                      <a:endParaRPr lang="tr-T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Nesne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218367"/>
              </p:ext>
            </p:extLst>
          </p:nvPr>
        </p:nvGraphicFramePr>
        <p:xfrm>
          <a:off x="611560" y="2996952"/>
          <a:ext cx="2520280" cy="3612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" name="Document" r:id="rId4" imgW="6661543" imgH="9546563" progId="Word.Document.8">
                  <p:embed/>
                </p:oleObj>
              </mc:Choice>
              <mc:Fallback>
                <p:oleObj name="Document" r:id="rId4" imgW="6661543" imgH="9546563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2996952"/>
                        <a:ext cx="2520280" cy="3612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02072"/>
              </p:ext>
            </p:extLst>
          </p:nvPr>
        </p:nvGraphicFramePr>
        <p:xfrm>
          <a:off x="3491880" y="3140968"/>
          <a:ext cx="2160240" cy="3312368"/>
        </p:xfrm>
        <a:graphic>
          <a:graphicData uri="http://schemas.openxmlformats.org/drawingml/2006/table">
            <a:tbl>
              <a:tblPr/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2368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71" name="Picture 147" descr="C:\Users\InsaatMuh\Desktop\0000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1" y="3140968"/>
            <a:ext cx="1944216" cy="3384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5" name="Picture 201" descr="Y:\Sağlık Kurulu Raporu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17996"/>
            <a:ext cx="2602983" cy="329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8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2520280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/>
              <a:t/>
            </a:r>
            <a:br>
              <a:rPr lang="tr-TR" sz="2400" b="1" dirty="0"/>
            </a:br>
            <a:r>
              <a:rPr lang="tr-TR" sz="2400" b="1" dirty="0" smtClean="0"/>
              <a:t>3.ADIM</a:t>
            </a:r>
            <a:r>
              <a:rPr lang="tr-TR" sz="2400" b="1" dirty="0"/>
              <a:t>: </a:t>
            </a:r>
            <a:r>
              <a:rPr lang="tr-TR" sz="2400" u="sng" dirty="0"/>
              <a:t>FR-878  STAJ YERİ KABUL YAZISI FORMU (1 ADET) </a:t>
            </a:r>
            <a:r>
              <a:rPr lang="tr-TR" sz="2400" u="sng" dirty="0" smtClean="0"/>
              <a:t> Firmadan Onaylandıktan Sonra  Bölümün Öğrenci Staj Sekmesinde Yer Alan Google Formun Doldurulması Gerekmektedir. </a:t>
            </a:r>
            <a:r>
              <a:rPr lang="tr-TR" sz="2400" dirty="0" smtClean="0"/>
              <a:t>. </a:t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b="1" dirty="0" smtClean="0"/>
              <a:t>- </a:t>
            </a:r>
            <a:r>
              <a:rPr lang="tr-TR" sz="2400" dirty="0" smtClean="0"/>
              <a:t>HANGİ TÜRDE (YAPI/SU/ULAŞTIRMA/GEOTEKNİK)  STAJ YAPILACAKSA   İLGİLİ ÖĞRETİM ÜYESİNDEN ONAY ALINIP DİĞER TÜM BELGELER İLE BİRLİKTE BÖLÜM BAŞKANLIĞINA GELİNMELİ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7313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676456" cy="3096344"/>
          </a:xfrm>
        </p:spPr>
        <p:txBody>
          <a:bodyPr>
            <a:noAutofit/>
          </a:bodyPr>
          <a:lstStyle/>
          <a:p>
            <a:r>
              <a:rPr lang="tr-TR" sz="3000" b="1" dirty="0" smtClean="0">
                <a:solidFill>
                  <a:schemeClr val="bg2">
                    <a:lumMod val="25000"/>
                  </a:schemeClr>
                </a:solidFill>
              </a:rPr>
              <a:t>4.ADIM: </a:t>
            </a:r>
            <a:r>
              <a:rPr lang="tr-TR" sz="3000" dirty="0" smtClean="0">
                <a:solidFill>
                  <a:schemeClr val="bg2">
                    <a:lumMod val="25000"/>
                  </a:schemeClr>
                </a:solidFill>
              </a:rPr>
              <a:t>BÖLÜM BAŞKANLIĞINDAN ONAYLAR ALINDIKTAN SONRA WEB SAYFASINDAN  ALINAN TAKVİME  STAJ YAPILACAK GÜNLER İŞARETLENEREK FAKÜLTE ÖĞERENCİ İŞLERİNE ÇIKILIP SİGORTA GİRİŞİ YAPILMALI VE TEKRAR BÖLÜM BAŞKANLIĞINA GELİNMELİ</a:t>
            </a:r>
            <a:br>
              <a:rPr lang="tr-TR" sz="30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tr-TR" sz="3000" dirty="0"/>
          </a:p>
        </p:txBody>
      </p:sp>
      <p:pic>
        <p:nvPicPr>
          <p:cNvPr id="4" name="Picture 2" descr="C:\Users\user\Downloads\11128815_10153181237512579_575320843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632" y="3501008"/>
            <a:ext cx="252028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76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6192688"/>
          </a:xfrm>
        </p:spPr>
        <p:txBody>
          <a:bodyPr>
            <a:normAutofit fontScale="90000"/>
          </a:bodyPr>
          <a:lstStyle/>
          <a:p>
            <a:r>
              <a:rPr lang="tr-TR" sz="3600" b="1" dirty="0" smtClean="0"/>
              <a:t>5.ADIM</a:t>
            </a:r>
            <a:r>
              <a:rPr lang="tr-TR" sz="3600" b="1" dirty="0"/>
              <a:t>: </a:t>
            </a:r>
            <a:r>
              <a:rPr lang="tr-TR" sz="3600" dirty="0"/>
              <a:t>STAJ TAMAMLANDIKTAN SONRA; </a:t>
            </a:r>
            <a:r>
              <a:rPr lang="tr-TR" sz="2200" b="1" dirty="0"/>
              <a:t/>
            </a:r>
            <a:br>
              <a:rPr lang="tr-TR" sz="2200" b="1" dirty="0"/>
            </a:b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DOLDURULMUŞ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HER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SAYFASI MÜHÜR/KAŞELENMİŞ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DEFTER</a:t>
            </a:r>
            <a:b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CD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-FR-1492  NOLU STAJ SİCİL FORMU (Firma Tarafından Değerlendirilen)</a:t>
            </a:r>
            <a:b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A4 KAĞIDA YAZILMIŞ STAJ RAPORU (Stajın  Size Kazanımları İle İlgili)</a:t>
            </a:r>
            <a:b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b="1" dirty="0">
                <a:solidFill>
                  <a:srgbClr val="7030A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tr-TR" sz="22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lang="tr-TR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STAJ </a:t>
            </a:r>
            <a:r>
              <a:rPr lang="tr-TR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YURTDIŞINDA </a:t>
            </a:r>
            <a:r>
              <a:rPr lang="tr-TR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YAPILDI İSE, PASAPORT VE İLGİLİ PASAPORTUN GİRİŞ-ÇIKIŞ TARİHİ VE DAMGA BULUNAN SAYFA FOTOKOPİSİ</a:t>
            </a:r>
            <a:r>
              <a:rPr lang="tr-TR" sz="2200" dirty="0">
                <a:solidFill>
                  <a:schemeClr val="accent2"/>
                </a:solidFill>
              </a:rPr>
              <a:t/>
            </a:r>
            <a:br>
              <a:rPr lang="tr-TR" sz="2200" dirty="0">
                <a:solidFill>
                  <a:schemeClr val="accent2"/>
                </a:solidFill>
              </a:rPr>
            </a:br>
            <a:r>
              <a:rPr lang="tr-TR" sz="2200" dirty="0" smtClean="0"/>
              <a:t> </a:t>
            </a:r>
            <a:br>
              <a:rPr lang="tr-TR" sz="2200" dirty="0" smtClean="0"/>
            </a:br>
            <a:r>
              <a:rPr lang="tr-TR" sz="2700" b="1" dirty="0" smtClean="0"/>
              <a:t>Yukarıda Yazılı Belgeler Öğrencinin Kendisi Tarafından Bölüm Başkanlığına Getirilecek.(</a:t>
            </a:r>
            <a:r>
              <a:rPr lang="tr-TR" sz="2700" b="1" dirty="0"/>
              <a:t>STAJ DEFTERİ STAJ BİTİŞ TARİHİNDEN İTİBAREN 30 </a:t>
            </a:r>
            <a:r>
              <a:rPr lang="tr-TR" sz="2700" b="1" dirty="0" smtClean="0"/>
              <a:t>GÜN </a:t>
            </a:r>
            <a:r>
              <a:rPr lang="tr-TR" sz="2700" b="1" dirty="0"/>
              <a:t>İÇERİSİNDE TESLİM EDİLMELİDİR.)</a:t>
            </a:r>
            <a:r>
              <a:rPr lang="tr-TR" sz="2700" dirty="0"/>
              <a:t/>
            </a:r>
            <a:br>
              <a:rPr lang="tr-TR" sz="2700" dirty="0"/>
            </a:b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190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60648"/>
            <a:ext cx="8352928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000" b="1" dirty="0" smtClean="0">
                <a:solidFill>
                  <a:srgbClr val="002060"/>
                </a:solidFill>
                <a:latin typeface="+mj-lt"/>
              </a:rPr>
              <a:t>NOT:</a:t>
            </a:r>
            <a:r>
              <a:rPr lang="tr-TR" sz="2000" b="1" dirty="0" smtClean="0">
                <a:latin typeface="+mj-lt"/>
              </a:rPr>
              <a:t>	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tr-TR" sz="2000" b="1" dirty="0" smtClean="0">
                <a:solidFill>
                  <a:srgbClr val="7030A0"/>
                </a:solidFill>
                <a:latin typeface="+mj-lt"/>
              </a:rPr>
              <a:t>             - İLK STAJ EN ERKEN 4. YARIYILDAN SONRA YAPILABİLİR.İLK STAJINI YAPACAK ÖĞRENCİNİN, İLK DÖRT YARIYIL DERSLERİNİN %80 İNİ ALMIŞ OLMASI GEREKİR.</a:t>
            </a:r>
          </a:p>
          <a:p>
            <a:pPr marL="0" indent="0" algn="just">
              <a:buNone/>
            </a:pPr>
            <a:r>
              <a:rPr lang="tr-TR" sz="2000" b="1" dirty="0" smtClean="0">
                <a:solidFill>
                  <a:srgbClr val="7030A0"/>
                </a:solidFill>
                <a:latin typeface="+mj-lt"/>
              </a:rPr>
              <a:t>	- RESMİ TATİLLERDE YAPILAN ÇALIŞMALAR STAJ SÜRESİNE DAHİL EDİLMEZ.</a:t>
            </a:r>
          </a:p>
          <a:p>
            <a:pPr marL="0" indent="0" algn="just">
              <a:buNone/>
            </a:pPr>
            <a:r>
              <a:rPr lang="tr-TR" sz="2000" b="1" dirty="0">
                <a:solidFill>
                  <a:srgbClr val="7030A0"/>
                </a:solidFill>
                <a:latin typeface="+mj-lt"/>
              </a:rPr>
              <a:t> </a:t>
            </a:r>
            <a:r>
              <a:rPr lang="tr-TR" sz="2000" b="1" dirty="0" smtClean="0">
                <a:solidFill>
                  <a:srgbClr val="7030A0"/>
                </a:solidFill>
                <a:latin typeface="+mj-lt"/>
              </a:rPr>
              <a:t>                - AYNI DALDA HEM BÜRO HEMDE ŞANTİYE STAJI YAPILAMAZ.</a:t>
            </a:r>
          </a:p>
          <a:p>
            <a:pPr marL="0" indent="0" algn="just">
              <a:buNone/>
            </a:pPr>
            <a:r>
              <a:rPr lang="tr-TR" sz="2000" b="1" dirty="0" smtClean="0">
                <a:solidFill>
                  <a:srgbClr val="7030A0"/>
                </a:solidFill>
                <a:latin typeface="+mj-lt"/>
              </a:rPr>
              <a:t>	-   STAJ SÜRELERİ 30  İŞ GÜNÜNDEN AZ OLAMAZ.</a:t>
            </a:r>
          </a:p>
          <a:p>
            <a:pPr marL="0" indent="0" algn="just">
              <a:buNone/>
            </a:pPr>
            <a:r>
              <a:rPr lang="tr-TR" sz="2000" b="1" dirty="0" smtClean="0">
                <a:solidFill>
                  <a:srgbClr val="7030A0"/>
                </a:solidFill>
                <a:latin typeface="+mj-lt"/>
              </a:rPr>
              <a:t>	- HAFTADA (CUMARTESİ-PAZAR DAHİL) EN AZ ÜÇ SERBEST </a:t>
            </a:r>
            <a:r>
              <a:rPr lang="tr-TR" sz="2000" b="1" smtClean="0">
                <a:solidFill>
                  <a:srgbClr val="7030A0"/>
                </a:solidFill>
                <a:latin typeface="+mj-lt"/>
              </a:rPr>
              <a:t>TAM </a:t>
            </a:r>
            <a:r>
              <a:rPr lang="tr-TR" sz="2000" b="1" smtClean="0">
                <a:solidFill>
                  <a:srgbClr val="7030A0"/>
                </a:solidFill>
                <a:latin typeface="+mj-lt"/>
              </a:rPr>
              <a:t>GÜNÜ </a:t>
            </a:r>
            <a:r>
              <a:rPr lang="tr-TR" sz="2000" b="1" dirty="0" smtClean="0">
                <a:solidFill>
                  <a:srgbClr val="7030A0"/>
                </a:solidFill>
                <a:latin typeface="+mj-lt"/>
              </a:rPr>
              <a:t>(ÖĞRENCİNİN DERSİNİN OLMADIĞI) BULUNAN ÖĞRENCİLER ÖĞRETİM İLE BİRLİKTE STAJ YAPABİLİRLER. </a:t>
            </a:r>
          </a:p>
          <a:p>
            <a:pPr marL="0" indent="0" algn="just">
              <a:buNone/>
            </a:pPr>
            <a:r>
              <a:rPr lang="tr-TR" sz="2000" b="1" dirty="0" smtClean="0">
                <a:solidFill>
                  <a:srgbClr val="7030A0"/>
                </a:solidFill>
                <a:latin typeface="+mj-lt"/>
              </a:rPr>
              <a:t>	- YUKARIDAKİ KURALLAR YAZ OKULU ÖĞRETİMİ İÇİNDE GEÇERLİDİR.</a:t>
            </a:r>
          </a:p>
          <a:p>
            <a:pPr marL="0" indent="0" algn="just">
              <a:buNone/>
            </a:pPr>
            <a:r>
              <a:rPr lang="tr-TR" sz="2000" b="1" dirty="0" smtClean="0">
                <a:solidFill>
                  <a:srgbClr val="7030A0"/>
                </a:solidFill>
                <a:latin typeface="+mj-lt"/>
              </a:rPr>
              <a:t>	-  KURUMLAR ARASI YATAY GEÇİŞ YOLU İLE GELEN ÖĞRENCİLERİN GELDİKLERİ ÜNİVERSİNDE YAPMIŞ OLDUKLARI  STAJLARINI İSTEMEMİZ İÇİN KAYIT OLDUKLARI İLK YARIYIL İÇİNDE BÖLÜM BAŞKANLIĞINA DİLEKÇE VERMELERİ GEREKMEKTEDİR.</a:t>
            </a:r>
            <a:endParaRPr lang="tr-TR" sz="2000" b="1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027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648</TotalTime>
  <Words>69</Words>
  <Application>Microsoft Office PowerPoint</Application>
  <PresentationFormat>Ekran Gösterisi (4:3)</PresentationFormat>
  <Paragraphs>16</Paragraphs>
  <Slides>7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Calibri</vt:lpstr>
      <vt:lpstr>Constantia</vt:lpstr>
      <vt:lpstr>Times New Roman</vt:lpstr>
      <vt:lpstr>Wingdings 2</vt:lpstr>
      <vt:lpstr>Akış</vt:lpstr>
      <vt:lpstr>Document</vt:lpstr>
      <vt:lpstr>STAJ İŞLEMLERİ</vt:lpstr>
      <vt:lpstr>                   1.ADIM: www.kalite.yildiz.edu.tr ADRESİNDE FORMLAR KISMINDAN ALINMALI;  FR-1877 YTÜ Staj Başvuru Formu (3 ADET)           FR-878  STAJ YERİ KABUL YAZISI FORMU (1 ADET)   FR-1492  STAJ SİCİL FORMU (1 ADET)  FR-1936 Staj ÜCRETLERİ İŞSİZLİK FONU KATKISI BİLGİ FORMU                                                                                                                         SGK SPAS Müstehaklık Belgesi (Öğrenci ) (E-devlet SPAS Müstehaklık Sorgulama Kısmından Alınacak)  TAKVİM  STAJ BAŞLAMA TARİHİNDEN 1 AY ÖNCE VEYA  SON 10 GÜN KALANA KADAR BAŞVURU YAPILIP SİGORTA GİRİŞİ YAPILMALI </vt:lpstr>
      <vt:lpstr>2.ADIM: www.kalite.yildiz.edu.tr ADRESİNDEN ALINAN  FR-1877 YTÜ Staj Başvuru Formu(3 ADET)          FR-878  STAJ YERİ KABUL YAZISI FORMU (1 ADET)  FR-1936 STAJ ÜCRETLERİ İŞSİZLİK FONU KATKISI BİLGİ FORMU (1 Adet) FİRMAYA  GİDİLİP BİLGİLER DOLDURULUP ONAYLANMALI </vt:lpstr>
      <vt:lpstr>    3.ADIM: FR-878  STAJ YERİ KABUL YAZISI FORMU (1 ADET)  Firmadan Onaylandıktan Sonra  Bölümün Öğrenci Staj Sekmesinde Yer Alan Google Formun Doldurulması Gerekmektedir. .   - HANGİ TÜRDE (YAPI/SU/ULAŞTIRMA/GEOTEKNİK)  STAJ YAPILACAKSA   İLGİLİ ÖĞRETİM ÜYESİNDEN ONAY ALINIP DİĞER TÜM BELGELER İLE BİRLİKTE BÖLÜM BAŞKANLIĞINA GELİNMELİ</vt:lpstr>
      <vt:lpstr>4.ADIM: BÖLÜM BAŞKANLIĞINDAN ONAYLAR ALINDIKTAN SONRA WEB SAYFASINDAN  ALINAN TAKVİME  STAJ YAPILACAK GÜNLER İŞARETLENEREK FAKÜLTE ÖĞERENCİ İŞLERİNE ÇIKILIP SİGORTA GİRİŞİ YAPILMALI VE TEKRAR BÖLÜM BAŞKANLIĞINA GELİNMELİ </vt:lpstr>
      <vt:lpstr>5.ADIM: STAJ TAMAMLANDIKTAN SONRA;  - DOLDURULMUŞ VE HER SAYFASI MÜHÜR/KAŞELENMİŞ DEFTER - CD -FR-1492  NOLU STAJ SİCİL FORMU (Firma Tarafından Değerlendirilen) - A4 KAĞIDA YAZILMIŞ STAJ RAPORU (Stajın  Size Kazanımları İle İlgili)  - STAJ YURTDIŞINDA YAPILDI İSE, PASAPORT VE İLGİLİ PASAPORTUN GİRİŞ-ÇIKIŞ TARİHİ VE DAMGA BULUNAN SAYFA FOTOKOPİSİ   Yukarıda Yazılı Belgeler Öğrencinin Kendisi Tarafından Bölüm Başkanlığına Getirilecek.(STAJ DEFTERİ STAJ BİTİŞ TARİHİNDEN İTİBAREN 30 GÜN İÇERİSİNDE TESLİM EDİLMELİDİR.) 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STAJ İŞLEMLERİ</dc:title>
  <dc:creator>user</dc:creator>
  <cp:lastModifiedBy>super VT</cp:lastModifiedBy>
  <cp:revision>132</cp:revision>
  <cp:lastPrinted>2024-07-01T07:14:15Z</cp:lastPrinted>
  <dcterms:created xsi:type="dcterms:W3CDTF">2015-04-03T07:56:07Z</dcterms:created>
  <dcterms:modified xsi:type="dcterms:W3CDTF">2025-06-17T08:17:54Z</dcterms:modified>
</cp:coreProperties>
</file>